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handoutMasterIdLst>
    <p:handoutMasterId r:id="rId29"/>
  </p:handoutMasterIdLst>
  <p:sldIdLst>
    <p:sldId id="258" r:id="rId5"/>
    <p:sldId id="292" r:id="rId6"/>
    <p:sldId id="268" r:id="rId7"/>
    <p:sldId id="272" r:id="rId8"/>
    <p:sldId id="300" r:id="rId9"/>
    <p:sldId id="304" r:id="rId10"/>
    <p:sldId id="305" r:id="rId11"/>
    <p:sldId id="301" r:id="rId12"/>
    <p:sldId id="307" r:id="rId13"/>
    <p:sldId id="309" r:id="rId14"/>
    <p:sldId id="310" r:id="rId15"/>
    <p:sldId id="311" r:id="rId16"/>
    <p:sldId id="313" r:id="rId17"/>
    <p:sldId id="314" r:id="rId18"/>
    <p:sldId id="302" r:id="rId19"/>
    <p:sldId id="315" r:id="rId20"/>
    <p:sldId id="303" r:id="rId21"/>
    <p:sldId id="317" r:id="rId22"/>
    <p:sldId id="316" r:id="rId23"/>
    <p:sldId id="319" r:id="rId24"/>
    <p:sldId id="320" r:id="rId25"/>
    <p:sldId id="287" r:id="rId26"/>
    <p:sldId id="299" r:id="rId27"/>
  </p:sldIdLst>
  <p:sldSz cx="12192000" cy="6858000"/>
  <p:notesSz cx="6858000" cy="9144000"/>
  <p:embeddedFontLst>
    <p:embeddedFont>
      <p:font typeface="Avenir Next LT Pro" panose="020B0504020202020204" pitchFamily="34"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
      <p:font typeface="Tahoma" panose="020B0604030504040204"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57" autoAdjust="0"/>
  </p:normalViewPr>
  <p:slideViewPr>
    <p:cSldViewPr snapToGrid="0">
      <p:cViewPr varScale="1">
        <p:scale>
          <a:sx n="60" d="100"/>
          <a:sy n="60" d="100"/>
        </p:scale>
        <p:origin x="908" y="4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8/13/2024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9</a:t>
            </a:fld>
            <a:endParaRPr lang="en-US" dirty="0"/>
          </a:p>
        </p:txBody>
      </p:sp>
    </p:spTree>
    <p:extLst>
      <p:ext uri="{BB962C8B-B14F-4D97-AF65-F5344CB8AC3E}">
        <p14:creationId xmlns:p14="http://schemas.microsoft.com/office/powerpoint/2010/main" val="261119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Overall, the appropriate number of clusters is k = 5 which obviously see the pattern of data point in the scatter plot. And, in fact the original dataset was come from BBC news online in 5 categories. It might be that each categories had the unique words that can represent a cluster of its own. </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21</a:t>
            </a:fld>
            <a:endParaRPr lang="en-US" dirty="0"/>
          </a:p>
        </p:txBody>
      </p:sp>
    </p:spTree>
    <p:extLst>
      <p:ext uri="{BB962C8B-B14F-4D97-AF65-F5344CB8AC3E}">
        <p14:creationId xmlns:p14="http://schemas.microsoft.com/office/powerpoint/2010/main" val="23968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The result of both models is quite well performance, which Naïve Bayes has accuracy at 87.11%. However, there are some small incorrect predictions that predicted Politics but the truth is Business at 19 documents. Additionally, to predicted Technology but the truth are Business and Entertainment at 20 and 16 documents respectively. </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10</a:t>
            </a:fld>
            <a:endParaRPr lang="en-US" dirty="0"/>
          </a:p>
        </p:txBody>
      </p:sp>
    </p:spTree>
    <p:extLst>
      <p:ext uri="{BB962C8B-B14F-4D97-AF65-F5344CB8AC3E}">
        <p14:creationId xmlns:p14="http://schemas.microsoft.com/office/powerpoint/2010/main" val="1913875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Overall, Naïve Bayes has the best accuracy at 92.11% with Binary Occurrence method, while K-NN has the best result at 92.00% With Term frequency Method. Term frequency and TF-IDF have a similarly excellent result, which perform above 90%. However, TF-IDF is more suitable method because it considers the frequency number that was normalized value and the unique words that happen in specific documents. In other words, if the word has high frequent number and occur in less document, it will obtain high TF-IDF score.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Pruning TF-IDF was performed by setting pruning as a percentage by Creating 3 scenario. As a result of this test, all of three scenarios have a slightly different performance. However, the Second scenario prune by percentual for TF-IDF is lower than 5% and higher than 45%. As one can see, the large number of attributes were dramatically reduced size from 11,670 to 528 attributes but there is able to maintain the accuracy for both models, which increasingly improve an efficient time for running processes.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12</a:t>
            </a:fld>
            <a:endParaRPr lang="en-US" dirty="0"/>
          </a:p>
        </p:txBody>
      </p:sp>
    </p:spTree>
    <p:extLst>
      <p:ext uri="{BB962C8B-B14F-4D97-AF65-F5344CB8AC3E}">
        <p14:creationId xmlns:p14="http://schemas.microsoft.com/office/powerpoint/2010/main" val="184540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For K-NN, there is random choice K numbers 10 times to find out the optimum value by using Optimize Parameters (Grid). As a result, the accuracy was slightly adjusted from 92.33% to 93.67% when K numbers change from 5 to 10. It is possible that the data as the same group of the segment are adjacent to one another and it affect the result of accuracy.</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13</a:t>
            </a:fld>
            <a:endParaRPr lang="en-US" dirty="0"/>
          </a:p>
        </p:txBody>
      </p:sp>
    </p:spTree>
    <p:extLst>
      <p:ext uri="{BB962C8B-B14F-4D97-AF65-F5344CB8AC3E}">
        <p14:creationId xmlns:p14="http://schemas.microsoft.com/office/powerpoint/2010/main" val="53843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Using Decision tree to classify the types of documents because this model easily understands the processing algorithm. For the first time, Decision tree model was set up as default parameters and using almost similar RapidMiner processes as before that show in the figure 13. As a result, Decision tree accuracy is only 45.78% that is obviously ineffective performance. </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ahoma" panose="020B0604030504040204" pitchFamily="34" charset="0"/>
              <a:ea typeface="Calibri" panose="020F0502020204030204" pitchFamily="34" charset="0"/>
              <a:cs typeface="Cordia New" panose="020B0304020202020204" pitchFamily="3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Subsequently,</a:t>
            </a:r>
            <a:r>
              <a:rPr lang="en-US" sz="1800" b="1" dirty="0">
                <a:effectLst/>
                <a:latin typeface="Tahoma" panose="020B0604030504040204" pitchFamily="34" charset="0"/>
                <a:ea typeface="Calibri" panose="020F0502020204030204" pitchFamily="34" charset="0"/>
                <a:cs typeface="Cordia New" panose="020B0304020202020204" pitchFamily="34" charset="-34"/>
              </a:rPr>
              <a:t> </a:t>
            </a:r>
            <a:r>
              <a:rPr lang="en-US" sz="1800" dirty="0">
                <a:effectLst/>
                <a:latin typeface="Tahoma" panose="020B0604030504040204" pitchFamily="34" charset="0"/>
                <a:ea typeface="Calibri" panose="020F0502020204030204" pitchFamily="34" charset="0"/>
                <a:cs typeface="Cordia New" panose="020B0304020202020204" pitchFamily="34" charset="-34"/>
              </a:rPr>
              <a:t>Decision tree was adjusted parameters, which use the optimize parameters (Grid) operation to improve the increasing accuracy that change criterion from gain ratio to accuracy, maximal depth and the confidence level. The type of criterion is significant effect to the result because business and politics labeled attributes were ignored to operate in Gain ratio criterion. Whereas, Accuracy criterion consider all of attributes with the most accurate performance. The result after adjustment is high accuracy which substantially increase from 45.78% to 91.67%.</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14</a:t>
            </a:fld>
            <a:endParaRPr lang="en-US" dirty="0"/>
          </a:p>
        </p:txBody>
      </p:sp>
    </p:spTree>
    <p:extLst>
      <p:ext uri="{BB962C8B-B14F-4D97-AF65-F5344CB8AC3E}">
        <p14:creationId xmlns:p14="http://schemas.microsoft.com/office/powerpoint/2010/main" val="3367433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The pre-processing method use the same operators as</a:t>
            </a:r>
            <a:r>
              <a:rPr lang="en-US" sz="1800" b="1" dirty="0">
                <a:effectLst/>
                <a:latin typeface="Tahoma" panose="020B0604030504040204" pitchFamily="34" charset="0"/>
                <a:ea typeface="Calibri" panose="020F0502020204030204" pitchFamily="34" charset="0"/>
                <a:cs typeface="Cordia New" panose="020B0304020202020204" pitchFamily="34" charset="-34"/>
              </a:rPr>
              <a:t> </a:t>
            </a:r>
            <a:r>
              <a:rPr lang="en-US" sz="1800" dirty="0">
                <a:effectLst/>
                <a:latin typeface="Tahoma" panose="020B0604030504040204" pitchFamily="34" charset="0"/>
                <a:ea typeface="Calibri" panose="020F0502020204030204" pitchFamily="34" charset="0"/>
                <a:cs typeface="Cordia New" panose="020B0304020202020204" pitchFamily="34" charset="-34"/>
              </a:rPr>
              <a:t>Classification Processes which include Transform cases (lowercase), Tokenize, Filter stop words (English), Stem (Porter) and Filter Tokens (by Length) that select the range of characters between 4 and 50</a:t>
            </a:r>
            <a:r>
              <a:rPr lang="th-TH" sz="1800" dirty="0">
                <a:effectLst/>
                <a:latin typeface="Tahoma" panose="020B0604030504040204" pitchFamily="34" charset="0"/>
                <a:ea typeface="Calibri" panose="020F0502020204030204" pitchFamily="34" charset="0"/>
                <a:cs typeface="Cordia New" panose="020B0304020202020204" pitchFamily="34" charset="-34"/>
              </a:rPr>
              <a:t> </a:t>
            </a:r>
            <a:r>
              <a:rPr lang="en-US" sz="1800" dirty="0">
                <a:effectLst/>
                <a:latin typeface="Tahoma" panose="020B0604030504040204" pitchFamily="34" charset="0"/>
                <a:ea typeface="Calibri" panose="020F0502020204030204" pitchFamily="34" charset="0"/>
                <a:cs typeface="Cordia New" panose="020B0304020202020204" pitchFamily="34" charset="-34"/>
              </a:rPr>
              <a:t>characters</a:t>
            </a:r>
            <a:r>
              <a:rPr lang="th-TH" sz="1800" dirty="0">
                <a:effectLst/>
                <a:latin typeface="Tahoma" panose="020B0604030504040204" pitchFamily="34" charset="0"/>
                <a:ea typeface="Calibri" panose="020F0502020204030204" pitchFamily="34" charset="0"/>
                <a:cs typeface="Cordia New" panose="020B0304020202020204" pitchFamily="34" charset="-34"/>
              </a:rPr>
              <a:t>. </a:t>
            </a:r>
            <a:r>
              <a:rPr lang="en-US" sz="1800" dirty="0">
                <a:effectLst/>
                <a:latin typeface="Tahoma" panose="020B0604030504040204" pitchFamily="34" charset="0"/>
                <a:ea typeface="Calibri" panose="020F0502020204030204" pitchFamily="34" charset="0"/>
                <a:cs typeface="Cordia New" panose="020B0304020202020204" pitchFamily="34" charset="-34"/>
              </a:rPr>
              <a:t>For clustering process, the document vector was created by TF-IDF method and pruning of 5% bottom percentile and 45% top percentile. Moreover, each document vector was applied Single Value Decomposition (SVD) in order for better visualization of the clusters. Creating RapidMiner process by using K-Means with k = 5.</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16</a:t>
            </a:fld>
            <a:endParaRPr lang="en-US" dirty="0"/>
          </a:p>
        </p:txBody>
      </p:sp>
    </p:spTree>
    <p:extLst>
      <p:ext uri="{BB962C8B-B14F-4D97-AF65-F5344CB8AC3E}">
        <p14:creationId xmlns:p14="http://schemas.microsoft.com/office/powerpoint/2010/main" val="113170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According to figure 18 that have a major category for each cluster. Therefore, it was assumed that cluster_2 was represented in Business, cluster_4 was represented in Technology, etc. As a result, creating confusion matrix, was showed in table below, has accuracy at 87%. The major incorrect cluster is Cluster_4 that has the number of Technology at 57 documents should be clustered in Cluster_1.</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18</a:t>
            </a:fld>
            <a:endParaRPr lang="en-US" dirty="0"/>
          </a:p>
        </p:txBody>
      </p:sp>
    </p:spTree>
    <p:extLst>
      <p:ext uri="{BB962C8B-B14F-4D97-AF65-F5344CB8AC3E}">
        <p14:creationId xmlns:p14="http://schemas.microsoft.com/office/powerpoint/2010/main" val="366355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ahoma" panose="020B0604030504040204" pitchFamily="34" charset="0"/>
                <a:ea typeface="Calibri" panose="020F0502020204030204" pitchFamily="34" charset="0"/>
                <a:cs typeface="Cordia New" panose="020B0304020202020204" pitchFamily="34" charset="-34"/>
              </a:rPr>
              <a:t>In comparison with the Davies Bouldin’s number in this table below, the less Davies Bouldin’s number than -0.009 or k = 5 are k = 2 and 4. Therefore, creating K-Means with k = 2 and 4 to see the clustering image in figure 19 and figure 20.</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19</a:t>
            </a:fld>
            <a:endParaRPr lang="en-US" dirty="0"/>
          </a:p>
        </p:txBody>
      </p:sp>
    </p:spTree>
    <p:extLst>
      <p:ext uri="{BB962C8B-B14F-4D97-AF65-F5344CB8AC3E}">
        <p14:creationId xmlns:p14="http://schemas.microsoft.com/office/powerpoint/2010/main" val="206935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ahoma" panose="020B0604030504040204" pitchFamily="34" charset="0"/>
                <a:ea typeface="Calibri" panose="020F0502020204030204" pitchFamily="34" charset="0"/>
                <a:cs typeface="Cordia New" panose="020B0304020202020204" pitchFamily="34" charset="-34"/>
              </a:rPr>
              <a:t>As one can see in figure 19, Business, Politics and Technology were integrated at the first group. On the other hand, Entertainment and Sport are at the second group. It might have probability that key words were used in the business, politics and technology documents are more similar than the key words in the second group. In figure 20, the cluster_3 was contained by Business and Technology documents that have a slightly different amount of both categories and they are a major proportion for this cluster.  </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p>
            <a:endParaRPr lang="th-TH" dirty="0"/>
          </a:p>
        </p:txBody>
      </p:sp>
      <p:sp>
        <p:nvSpPr>
          <p:cNvPr id="4" name="Slide Number Placeholder 3"/>
          <p:cNvSpPr>
            <a:spLocks noGrp="1"/>
          </p:cNvSpPr>
          <p:nvPr>
            <p:ph type="sldNum" sz="quarter" idx="5"/>
          </p:nvPr>
        </p:nvSpPr>
        <p:spPr/>
        <p:txBody>
          <a:bodyPr/>
          <a:lstStyle/>
          <a:p>
            <a:fld id="{0FBDF500-FE05-4D50-AB42-37EDEB80A66C}" type="slidenum">
              <a:rPr lang="en-US" smtClean="0"/>
              <a:t>20</a:t>
            </a:fld>
            <a:endParaRPr lang="en-US" dirty="0"/>
          </a:p>
        </p:txBody>
      </p:sp>
    </p:spTree>
    <p:extLst>
      <p:ext uri="{BB962C8B-B14F-4D97-AF65-F5344CB8AC3E}">
        <p14:creationId xmlns:p14="http://schemas.microsoft.com/office/powerpoint/2010/main" val="2534393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8/13/2024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8/13/2024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30.jpg"/><Relationship Id="rId5" Type="http://schemas.openxmlformats.org/officeDocument/2006/relationships/image" Target="../media/image2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7.xml"/><Relationship Id="rId5" Type="http://schemas.openxmlformats.org/officeDocument/2006/relationships/image" Target="../media/image23.jpg"/><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www.kaggle.com/"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9D1BDF-E691-4CCE-8633-95FFD399BC5D}"/>
              </a:ext>
            </a:extLst>
          </p:cNvPr>
          <p:cNvPicPr>
            <a:picLocks noChangeAspect="1"/>
          </p:cNvPicPr>
          <p:nvPr/>
        </p:nvPicPr>
        <p:blipFill>
          <a:blip r:embed="rId2"/>
          <a:stretch>
            <a:fillRect/>
          </a:stretch>
        </p:blipFill>
        <p:spPr>
          <a:xfrm>
            <a:off x="0" y="0"/>
            <a:ext cx="12192000" cy="4261282"/>
          </a:xfrm>
          <a:prstGeom prst="rect">
            <a:avLst/>
          </a:prstGeom>
        </p:spPr>
      </p:pic>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394440"/>
            <a:ext cx="8254520" cy="2112885"/>
          </a:xfrm>
        </p:spPr>
        <p:txBody>
          <a:bodyPr>
            <a:normAutofit fontScale="90000"/>
          </a:bodyPr>
          <a:lstStyle/>
          <a:p>
            <a:br>
              <a:rPr lang="en-US" sz="5600" dirty="0"/>
            </a:br>
            <a:r>
              <a:rPr lang="en-US" sz="5600" dirty="0"/>
              <a:t>BBC News Categorization and Clustering</a:t>
            </a:r>
            <a:br>
              <a:rPr lang="en-US" sz="1800" kern="1400" spc="-50" dirty="0">
                <a:effectLst/>
                <a:latin typeface="Calibri Light" panose="020F0302020204030204" pitchFamily="34" charset="0"/>
                <a:ea typeface="Times New Roman" panose="02020603050405020304" pitchFamily="18" charset="0"/>
                <a:cs typeface="Angsana New" panose="02020603050405020304" pitchFamily="18" charset="-34"/>
              </a:rPr>
            </a:br>
            <a:endParaRPr lang="en-US"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By </a:t>
            </a:r>
            <a:r>
              <a:rPr lang="en-US" dirty="0" err="1"/>
              <a:t>Natibundit</a:t>
            </a:r>
            <a:r>
              <a:rPr lang="en-US" dirty="0"/>
              <a:t>  </a:t>
            </a:r>
            <a:r>
              <a:rPr lang="en-US" dirty="0" err="1"/>
              <a:t>Suntraranusorn</a:t>
            </a:r>
            <a:endParaRPr lang="en-US" dirty="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Naïve bayes</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a:extLst>
              <a:ext uri="{FF2B5EF4-FFF2-40B4-BE49-F238E27FC236}">
                <a16:creationId xmlns:a16="http://schemas.microsoft.com/office/drawing/2014/main" id="{04B76F33-75DD-4A6F-8DF2-4535F97BF3F4}"/>
              </a:ext>
            </a:extLst>
          </p:cNvPr>
          <p:cNvPicPr>
            <a:picLocks noChangeAspect="1"/>
          </p:cNvPicPr>
          <p:nvPr/>
        </p:nvPicPr>
        <p:blipFill>
          <a:blip r:embed="rId4"/>
          <a:stretch>
            <a:fillRect/>
          </a:stretch>
        </p:blipFill>
        <p:spPr>
          <a:xfrm>
            <a:off x="0" y="1659525"/>
            <a:ext cx="12192000" cy="4528013"/>
          </a:xfrm>
          <a:prstGeom prst="rect">
            <a:avLst/>
          </a:prstGeom>
        </p:spPr>
      </p:pic>
      <p:sp>
        <p:nvSpPr>
          <p:cNvPr id="6" name="Rectangle 5">
            <a:extLst>
              <a:ext uri="{FF2B5EF4-FFF2-40B4-BE49-F238E27FC236}">
                <a16:creationId xmlns:a16="http://schemas.microsoft.com/office/drawing/2014/main" id="{5163ECF8-3CA9-4D18-ADBE-DB26C0FDA092}"/>
              </a:ext>
            </a:extLst>
          </p:cNvPr>
          <p:cNvSpPr/>
          <p:nvPr/>
        </p:nvSpPr>
        <p:spPr>
          <a:xfrm>
            <a:off x="1875453" y="3946849"/>
            <a:ext cx="466531" cy="40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8">
            <a:extLst>
              <a:ext uri="{FF2B5EF4-FFF2-40B4-BE49-F238E27FC236}">
                <a16:creationId xmlns:a16="http://schemas.microsoft.com/office/drawing/2014/main" id="{8C08684B-46DD-42D9-B71F-A2641F4376FE}"/>
              </a:ext>
            </a:extLst>
          </p:cNvPr>
          <p:cNvSpPr/>
          <p:nvPr/>
        </p:nvSpPr>
        <p:spPr>
          <a:xfrm>
            <a:off x="1875453" y="5133552"/>
            <a:ext cx="466531" cy="40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9">
            <a:extLst>
              <a:ext uri="{FF2B5EF4-FFF2-40B4-BE49-F238E27FC236}">
                <a16:creationId xmlns:a16="http://schemas.microsoft.com/office/drawing/2014/main" id="{11A0B9CF-840E-4175-AE26-47A166B3C3C0}"/>
              </a:ext>
            </a:extLst>
          </p:cNvPr>
          <p:cNvSpPr/>
          <p:nvPr/>
        </p:nvSpPr>
        <p:spPr>
          <a:xfrm>
            <a:off x="3732245" y="5098893"/>
            <a:ext cx="466531" cy="401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36533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K-NN</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8" name="Picture 7">
            <a:extLst>
              <a:ext uri="{FF2B5EF4-FFF2-40B4-BE49-F238E27FC236}">
                <a16:creationId xmlns:a16="http://schemas.microsoft.com/office/drawing/2014/main" id="{389D5F64-5296-4CF2-B955-CB97FA0BCBB8}"/>
              </a:ext>
            </a:extLst>
          </p:cNvPr>
          <p:cNvPicPr>
            <a:picLocks noChangeAspect="1"/>
          </p:cNvPicPr>
          <p:nvPr/>
        </p:nvPicPr>
        <p:blipFill>
          <a:blip r:embed="rId3"/>
          <a:stretch>
            <a:fillRect/>
          </a:stretch>
        </p:blipFill>
        <p:spPr>
          <a:xfrm>
            <a:off x="-1" y="1659525"/>
            <a:ext cx="12191999" cy="4517136"/>
          </a:xfrm>
          <a:prstGeom prst="rect">
            <a:avLst/>
          </a:prstGeom>
        </p:spPr>
      </p:pic>
    </p:spTree>
    <p:extLst>
      <p:ext uri="{BB962C8B-B14F-4D97-AF65-F5344CB8AC3E}">
        <p14:creationId xmlns:p14="http://schemas.microsoft.com/office/powerpoint/2010/main" val="2941009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Tuning models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Change vector creation model</a:t>
            </a:r>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Naïve Bayes has the best accuracy at 92.11% with Binary Occurrence method, while K-NN has the best result at 92.00% With Term frequency Method. .</a:t>
            </a:r>
          </a:p>
          <a:p>
            <a:r>
              <a:rPr lang="en-US" dirty="0"/>
              <a:t>Rate conseris ma as dolupta idis aut apicide </a:t>
            </a:r>
            <a:r>
              <a:rPr lang="en-US" dirty="0" err="1"/>
              <a:t>ruptatio</a:t>
            </a:r>
            <a:r>
              <a:rPr lang="en-US" dirty="0"/>
              <a:t>.</a:t>
            </a:r>
          </a:p>
          <a:p>
            <a:r>
              <a:rPr lang="en-US" dirty="0"/>
              <a:t>Et expedis eossimpere mod mostinihil mo et.</a:t>
            </a:r>
          </a:p>
          <a:p>
            <a:r>
              <a:rPr lang="en-US" dirty="0"/>
              <a:t>Puditecte enimilluptae laboreri odi santotam as seque cor autem con restiistia volo.</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Change Pruning</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12</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15"/>
          </p:nvPr>
        </p:nvSpPr>
        <p:spPr/>
        <p:txBody>
          <a:bodyPr/>
          <a:lstStyle/>
          <a:p>
            <a:pPr marL="0" indent="0">
              <a:buNone/>
            </a:pPr>
            <a:r>
              <a:rPr lang="en-US" dirty="0"/>
              <a:t>the large number of attributes were dramatically reduced size from 11,670 to 528 attributes. </a:t>
            </a:r>
          </a:p>
        </p:txBody>
      </p:sp>
      <p:pic>
        <p:nvPicPr>
          <p:cNvPr id="12" name="Picture 11">
            <a:extLst>
              <a:ext uri="{FF2B5EF4-FFF2-40B4-BE49-F238E27FC236}">
                <a16:creationId xmlns:a16="http://schemas.microsoft.com/office/drawing/2014/main" id="{D5BEBA46-A7FA-4F30-BD2E-A009702A46F0}"/>
              </a:ext>
            </a:extLst>
          </p:cNvPr>
          <p:cNvPicPr>
            <a:picLocks noChangeAspect="1"/>
          </p:cNvPicPr>
          <p:nvPr/>
        </p:nvPicPr>
        <p:blipFill>
          <a:blip r:embed="rId3"/>
          <a:stretch>
            <a:fillRect/>
          </a:stretch>
        </p:blipFill>
        <p:spPr>
          <a:xfrm>
            <a:off x="99528" y="4200795"/>
            <a:ext cx="6005888" cy="1238952"/>
          </a:xfrm>
          <a:prstGeom prst="rect">
            <a:avLst/>
          </a:prstGeom>
        </p:spPr>
      </p:pic>
      <p:pic>
        <p:nvPicPr>
          <p:cNvPr id="14" name="Picture 13">
            <a:extLst>
              <a:ext uri="{FF2B5EF4-FFF2-40B4-BE49-F238E27FC236}">
                <a16:creationId xmlns:a16="http://schemas.microsoft.com/office/drawing/2014/main" id="{8C4A82F0-027A-429E-A66D-A72033E27960}"/>
              </a:ext>
            </a:extLst>
          </p:cNvPr>
          <p:cNvPicPr>
            <a:picLocks noChangeAspect="1"/>
          </p:cNvPicPr>
          <p:nvPr/>
        </p:nvPicPr>
        <p:blipFill>
          <a:blip r:embed="rId4"/>
          <a:stretch>
            <a:fillRect/>
          </a:stretch>
        </p:blipFill>
        <p:spPr>
          <a:xfrm>
            <a:off x="6382584" y="4116817"/>
            <a:ext cx="5709889" cy="1322929"/>
          </a:xfrm>
          <a:prstGeom prst="rect">
            <a:avLst/>
          </a:prstGeom>
        </p:spPr>
      </p:pic>
    </p:spTree>
    <p:extLst>
      <p:ext uri="{BB962C8B-B14F-4D97-AF65-F5344CB8AC3E}">
        <p14:creationId xmlns:p14="http://schemas.microsoft.com/office/powerpoint/2010/main" val="301841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Tuning models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normAutofit/>
          </a:bodyPr>
          <a:lstStyle/>
          <a:p>
            <a:r>
              <a:rPr lang="en-US" dirty="0"/>
              <a:t>Change Parameters</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pPr marL="285750" indent="-285750">
              <a:buFont typeface="Arial" panose="020B0604020202020204" pitchFamily="34" charset="0"/>
              <a:buChar char="•"/>
            </a:pPr>
            <a:r>
              <a:rPr lang="en-US" dirty="0"/>
              <a:t>Adjust K-NN parameters.</a:t>
            </a:r>
          </a:p>
          <a:p>
            <a:pPr marL="285750" indent="-285750">
              <a:buFont typeface="Arial" panose="020B0604020202020204" pitchFamily="34" charset="0"/>
              <a:buChar char="•"/>
            </a:pPr>
            <a:r>
              <a:rPr lang="en-US" dirty="0"/>
              <a:t>Using Optimize Parameters (Grid) to find out the maximum accuracy.</a:t>
            </a:r>
          </a:p>
          <a:p>
            <a:pPr marL="285750" indent="-285750">
              <a:buFont typeface="Arial" panose="020B0604020202020204" pitchFamily="34" charset="0"/>
              <a:buChar char="•"/>
            </a:pPr>
            <a:r>
              <a:rPr lang="en-US" dirty="0"/>
              <a:t>K numbers change from 5 to 10. As a result, the accuracy was slightly increased from 91.33% to 93.67%.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2021</a:t>
            </a:r>
          </a:p>
        </p:txBody>
      </p:sp>
      <p:pic>
        <p:nvPicPr>
          <p:cNvPr id="14" name="Picture 13">
            <a:extLst>
              <a:ext uri="{FF2B5EF4-FFF2-40B4-BE49-F238E27FC236}">
                <a16:creationId xmlns:a16="http://schemas.microsoft.com/office/drawing/2014/main" id="{A0BECED4-3EE0-4012-9CF2-8809ECBF8C3E}"/>
              </a:ext>
            </a:extLst>
          </p:cNvPr>
          <p:cNvPicPr/>
          <p:nvPr/>
        </p:nvPicPr>
        <p:blipFill>
          <a:blip r:embed="rId3"/>
          <a:stretch>
            <a:fillRect/>
          </a:stretch>
        </p:blipFill>
        <p:spPr>
          <a:xfrm>
            <a:off x="5851808" y="1458333"/>
            <a:ext cx="6233354" cy="1416842"/>
          </a:xfrm>
          <a:prstGeom prst="rect">
            <a:avLst/>
          </a:prstGeom>
        </p:spPr>
      </p:pic>
      <p:pic>
        <p:nvPicPr>
          <p:cNvPr id="15" name="Picture 14">
            <a:extLst>
              <a:ext uri="{FF2B5EF4-FFF2-40B4-BE49-F238E27FC236}">
                <a16:creationId xmlns:a16="http://schemas.microsoft.com/office/drawing/2014/main" id="{694DBD70-4FC2-489D-809C-7635A79A379D}"/>
              </a:ext>
            </a:extLst>
          </p:cNvPr>
          <p:cNvPicPr/>
          <p:nvPr/>
        </p:nvPicPr>
        <p:blipFill>
          <a:blip r:embed="rId4"/>
          <a:stretch>
            <a:fillRect/>
          </a:stretch>
        </p:blipFill>
        <p:spPr>
          <a:xfrm>
            <a:off x="5861241" y="2875174"/>
            <a:ext cx="2498315" cy="2988297"/>
          </a:xfrm>
          <a:prstGeom prst="rect">
            <a:avLst/>
          </a:prstGeom>
        </p:spPr>
      </p:pic>
      <p:pic>
        <p:nvPicPr>
          <p:cNvPr id="16" name="Picture 15">
            <a:extLst>
              <a:ext uri="{FF2B5EF4-FFF2-40B4-BE49-F238E27FC236}">
                <a16:creationId xmlns:a16="http://schemas.microsoft.com/office/drawing/2014/main" id="{3B2804E8-0BD9-4653-86D4-353204C795E1}"/>
              </a:ext>
            </a:extLst>
          </p:cNvPr>
          <p:cNvPicPr/>
          <p:nvPr/>
        </p:nvPicPr>
        <p:blipFill>
          <a:blip r:embed="rId5"/>
          <a:stretch>
            <a:fillRect/>
          </a:stretch>
        </p:blipFill>
        <p:spPr>
          <a:xfrm>
            <a:off x="8359551" y="2870824"/>
            <a:ext cx="3725611" cy="2988297"/>
          </a:xfrm>
          <a:prstGeom prst="rect">
            <a:avLst/>
          </a:prstGeom>
        </p:spPr>
      </p:pic>
    </p:spTree>
    <p:extLst>
      <p:ext uri="{BB962C8B-B14F-4D97-AF65-F5344CB8AC3E}">
        <p14:creationId xmlns:p14="http://schemas.microsoft.com/office/powerpoint/2010/main" val="161491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fontScale="90000"/>
          </a:bodyPr>
          <a:lstStyle/>
          <a:p>
            <a:r>
              <a:rPr lang="en-US" dirty="0"/>
              <a:t>Tuning models</a:t>
            </a:r>
            <a:br>
              <a:rPr lang="en-US" dirty="0"/>
            </a:br>
            <a:r>
              <a:rPr lang="en-US" sz="1800" b="1" dirty="0">
                <a:effectLst/>
                <a:latin typeface="Tahoma" panose="020B0604030504040204" pitchFamily="34" charset="0"/>
                <a:ea typeface="Calibri" panose="020F0502020204030204" pitchFamily="34" charset="0"/>
                <a:cs typeface="Cordia New" panose="020B0304020202020204" pitchFamily="34" charset="-34"/>
              </a:rPr>
              <a:t>Change model and tuning parameters</a:t>
            </a:r>
            <a:br>
              <a:rPr lang="en-US" sz="1800" dirty="0">
                <a:effectLst/>
                <a:latin typeface="Calibri" panose="020F0502020204030204" pitchFamily="34" charset="0"/>
                <a:ea typeface="Calibri" panose="020F0502020204030204" pitchFamily="34" charset="0"/>
                <a:cs typeface="Cordia New" panose="020B0304020202020204" pitchFamily="34" charset="-34"/>
              </a:rPr>
            </a:br>
            <a:endParaRPr lang="en-US" dirty="0"/>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Decision tree model (Setting default)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lnSpcReduction="10000"/>
          </a:bodyPr>
          <a:lstStyle/>
          <a:p>
            <a:r>
              <a:rPr lang="en-US" dirty="0"/>
              <a:t>Default parameters</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accuracy is only 45.78%. </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84744" y="2272009"/>
            <a:ext cx="5536468" cy="823912"/>
          </a:xfrm>
        </p:spPr>
        <p:txBody>
          <a:bodyPr/>
          <a:lstStyle/>
          <a:p>
            <a:r>
              <a:rPr lang="en-US" dirty="0"/>
              <a:t>Decision tree model (Tuning parameter)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lnSpcReduction="10000"/>
          </a:bodyPr>
          <a:lstStyle/>
          <a:p>
            <a:r>
              <a:rPr lang="en-US" dirty="0"/>
              <a:t>Change parameters</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accuracy substantially increase to 91.67%. </a:t>
            </a:r>
          </a:p>
          <a:p>
            <a:pPr marL="0" indent="0">
              <a:buNone/>
            </a:pPr>
            <a:endParaRPr lang="en-US" dirty="0"/>
          </a:p>
        </p:txBody>
      </p:sp>
      <p:pic>
        <p:nvPicPr>
          <p:cNvPr id="10" name="Picture 9">
            <a:extLst>
              <a:ext uri="{FF2B5EF4-FFF2-40B4-BE49-F238E27FC236}">
                <a16:creationId xmlns:a16="http://schemas.microsoft.com/office/drawing/2014/main" id="{0FD8D6DC-22C6-4A52-999F-B3650AB68F44}"/>
              </a:ext>
            </a:extLst>
          </p:cNvPr>
          <p:cNvPicPr/>
          <p:nvPr/>
        </p:nvPicPr>
        <p:blipFill rotWithShape="1">
          <a:blip r:embed="rId3"/>
          <a:srcRect b="47824"/>
          <a:stretch/>
        </p:blipFill>
        <p:spPr>
          <a:xfrm>
            <a:off x="1162417" y="3688957"/>
            <a:ext cx="3305888" cy="1905545"/>
          </a:xfrm>
          <a:prstGeom prst="rect">
            <a:avLst/>
          </a:prstGeom>
        </p:spPr>
      </p:pic>
      <p:pic>
        <p:nvPicPr>
          <p:cNvPr id="11" name="Picture 10">
            <a:extLst>
              <a:ext uri="{FF2B5EF4-FFF2-40B4-BE49-F238E27FC236}">
                <a16:creationId xmlns:a16="http://schemas.microsoft.com/office/drawing/2014/main" id="{74B3AED3-A1C0-4580-B79F-8EFD4EF91BF9}"/>
              </a:ext>
            </a:extLst>
          </p:cNvPr>
          <p:cNvPicPr/>
          <p:nvPr/>
        </p:nvPicPr>
        <p:blipFill rotWithShape="1">
          <a:blip r:embed="rId4"/>
          <a:srcRect b="46335"/>
          <a:stretch/>
        </p:blipFill>
        <p:spPr>
          <a:xfrm>
            <a:off x="6432001" y="3688957"/>
            <a:ext cx="3305888" cy="1905545"/>
          </a:xfrm>
          <a:prstGeom prst="rect">
            <a:avLst/>
          </a:prstGeom>
        </p:spPr>
      </p:pic>
    </p:spTree>
    <p:extLst>
      <p:ext uri="{BB962C8B-B14F-4D97-AF65-F5344CB8AC3E}">
        <p14:creationId xmlns:p14="http://schemas.microsoft.com/office/powerpoint/2010/main" val="266841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4.Clustering</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9" y="6159402"/>
            <a:ext cx="2743200" cy="384202"/>
          </a:xfrm>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2021</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K-Means</a:t>
            </a:r>
          </a:p>
        </p:txBody>
      </p:sp>
    </p:spTree>
    <p:extLst>
      <p:ext uri="{BB962C8B-B14F-4D97-AF65-F5344CB8AC3E}">
        <p14:creationId xmlns:p14="http://schemas.microsoft.com/office/powerpoint/2010/main" val="379054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sz="4000" b="1" dirty="0">
                <a:effectLst/>
                <a:latin typeface="Tahoma" panose="020B0604030504040204" pitchFamily="34" charset="0"/>
                <a:ea typeface="Calibri" panose="020F0502020204030204" pitchFamily="34" charset="0"/>
              </a:rPr>
              <a:t>Data preprocessing and Apply model</a:t>
            </a:r>
            <a:endParaRPr lang="en-US"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a:extLst>
              <a:ext uri="{FF2B5EF4-FFF2-40B4-BE49-F238E27FC236}">
                <a16:creationId xmlns:a16="http://schemas.microsoft.com/office/drawing/2014/main" id="{BCCF861A-0BBD-43B5-A6FE-14580013ED78}"/>
              </a:ext>
            </a:extLst>
          </p:cNvPr>
          <p:cNvPicPr/>
          <p:nvPr/>
        </p:nvPicPr>
        <p:blipFill>
          <a:blip r:embed="rId4"/>
          <a:stretch>
            <a:fillRect/>
          </a:stretch>
        </p:blipFill>
        <p:spPr>
          <a:xfrm>
            <a:off x="0" y="1659526"/>
            <a:ext cx="12192000" cy="2258568"/>
          </a:xfrm>
          <a:prstGeom prst="rect">
            <a:avLst/>
          </a:prstGeom>
        </p:spPr>
      </p:pic>
      <p:pic>
        <p:nvPicPr>
          <p:cNvPr id="8" name="Picture 7">
            <a:extLst>
              <a:ext uri="{FF2B5EF4-FFF2-40B4-BE49-F238E27FC236}">
                <a16:creationId xmlns:a16="http://schemas.microsoft.com/office/drawing/2014/main" id="{95733EDA-1263-47D8-A003-DF37C5FA32E6}"/>
              </a:ext>
            </a:extLst>
          </p:cNvPr>
          <p:cNvPicPr/>
          <p:nvPr/>
        </p:nvPicPr>
        <p:blipFill rotWithShape="1">
          <a:blip r:embed="rId5"/>
          <a:srcRect t="15150"/>
          <a:stretch/>
        </p:blipFill>
        <p:spPr bwMode="auto">
          <a:xfrm>
            <a:off x="0" y="3907216"/>
            <a:ext cx="6570482" cy="226944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58F2473-E365-4BB2-8AF8-5CFFD48ECC9F}"/>
              </a:ext>
            </a:extLst>
          </p:cNvPr>
          <p:cNvPicPr>
            <a:picLocks noChangeAspect="1"/>
          </p:cNvPicPr>
          <p:nvPr/>
        </p:nvPicPr>
        <p:blipFill>
          <a:blip r:embed="rId6"/>
          <a:stretch>
            <a:fillRect/>
          </a:stretch>
        </p:blipFill>
        <p:spPr>
          <a:xfrm>
            <a:off x="6549400" y="3918093"/>
            <a:ext cx="5642600" cy="2269445"/>
          </a:xfrm>
          <a:prstGeom prst="rect">
            <a:avLst/>
          </a:prstGeom>
        </p:spPr>
      </p:pic>
      <p:cxnSp>
        <p:nvCxnSpPr>
          <p:cNvPr id="10" name="Straight Arrow Connector 9">
            <a:extLst>
              <a:ext uri="{FF2B5EF4-FFF2-40B4-BE49-F238E27FC236}">
                <a16:creationId xmlns:a16="http://schemas.microsoft.com/office/drawing/2014/main" id="{B5896A0B-90D7-4755-9F08-4859CD60E869}"/>
              </a:ext>
            </a:extLst>
          </p:cNvPr>
          <p:cNvCxnSpPr/>
          <p:nvPr/>
        </p:nvCxnSpPr>
        <p:spPr>
          <a:xfrm>
            <a:off x="1404594" y="3054285"/>
            <a:ext cx="1621410" cy="153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K-Means (k = default)</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Clustering using K-Means with k = 5</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endParaRPr lang="en-US"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Type of document within each cluster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17</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pPr marL="0" indent="0">
              <a:buNone/>
            </a:pPr>
            <a:endParaRPr lang="en-US" dirty="0"/>
          </a:p>
        </p:txBody>
      </p:sp>
      <p:pic>
        <p:nvPicPr>
          <p:cNvPr id="10" name="Picture 9">
            <a:extLst>
              <a:ext uri="{FF2B5EF4-FFF2-40B4-BE49-F238E27FC236}">
                <a16:creationId xmlns:a16="http://schemas.microsoft.com/office/drawing/2014/main" id="{F2DEE86B-ADA2-42F7-9139-F389A2896278}"/>
              </a:ext>
            </a:extLst>
          </p:cNvPr>
          <p:cNvPicPr/>
          <p:nvPr/>
        </p:nvPicPr>
        <p:blipFill rotWithShape="1">
          <a:blip r:embed="rId2"/>
          <a:srcRect t="5100"/>
          <a:stretch/>
        </p:blipFill>
        <p:spPr bwMode="auto">
          <a:xfrm>
            <a:off x="928800" y="3371360"/>
            <a:ext cx="5157787" cy="2816178"/>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B1BD5D1-9959-452B-A0F4-7C6785DA09A5}"/>
              </a:ext>
            </a:extLst>
          </p:cNvPr>
          <p:cNvPicPr/>
          <p:nvPr/>
        </p:nvPicPr>
        <p:blipFill>
          <a:blip r:embed="rId3"/>
          <a:stretch>
            <a:fillRect/>
          </a:stretch>
        </p:blipFill>
        <p:spPr>
          <a:xfrm>
            <a:off x="6310145" y="3371360"/>
            <a:ext cx="5183188" cy="2816178"/>
          </a:xfrm>
          <a:prstGeom prst="rect">
            <a:avLst/>
          </a:prstGeom>
        </p:spPr>
      </p:pic>
      <p:sp>
        <p:nvSpPr>
          <p:cNvPr id="12" name="Parallelogram 11">
            <a:extLst>
              <a:ext uri="{FF2B5EF4-FFF2-40B4-BE49-F238E27FC236}">
                <a16:creationId xmlns:a16="http://schemas.microsoft.com/office/drawing/2014/main" id="{16E7D4A6-2DA6-4C22-B6EA-3B0DAE5DF511}"/>
              </a:ext>
            </a:extLst>
          </p:cNvPr>
          <p:cNvSpPr/>
          <p:nvPr/>
        </p:nvSpPr>
        <p:spPr>
          <a:xfrm rot="687415">
            <a:off x="2406314" y="4410950"/>
            <a:ext cx="904919" cy="1018094"/>
          </a:xfrm>
          <a:prstGeom prst="parallelogram">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Oval 12">
            <a:extLst>
              <a:ext uri="{FF2B5EF4-FFF2-40B4-BE49-F238E27FC236}">
                <a16:creationId xmlns:a16="http://schemas.microsoft.com/office/drawing/2014/main" id="{0B97F6DE-7EA6-4D20-BB87-99E12102E938}"/>
              </a:ext>
            </a:extLst>
          </p:cNvPr>
          <p:cNvSpPr/>
          <p:nvPr/>
        </p:nvSpPr>
        <p:spPr>
          <a:xfrm>
            <a:off x="7798846" y="5099901"/>
            <a:ext cx="669304" cy="7447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99392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K-Means (k = default)</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Type of document within each cluster</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Confusion Metrix</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pic>
        <p:nvPicPr>
          <p:cNvPr id="11" name="Picture 10">
            <a:extLst>
              <a:ext uri="{FF2B5EF4-FFF2-40B4-BE49-F238E27FC236}">
                <a16:creationId xmlns:a16="http://schemas.microsoft.com/office/drawing/2014/main" id="{2B1BD5D1-9959-452B-A0F4-7C6785DA09A5}"/>
              </a:ext>
            </a:extLst>
          </p:cNvPr>
          <p:cNvPicPr/>
          <p:nvPr/>
        </p:nvPicPr>
        <p:blipFill>
          <a:blip r:embed="rId3"/>
          <a:stretch>
            <a:fillRect/>
          </a:stretch>
        </p:blipFill>
        <p:spPr>
          <a:xfrm>
            <a:off x="1066929" y="3305371"/>
            <a:ext cx="4278070" cy="2762445"/>
          </a:xfrm>
          <a:prstGeom prst="rect">
            <a:avLst/>
          </a:prstGeom>
        </p:spPr>
      </p:pic>
      <p:pic>
        <p:nvPicPr>
          <p:cNvPr id="13" name="Picture 12">
            <a:extLst>
              <a:ext uri="{FF2B5EF4-FFF2-40B4-BE49-F238E27FC236}">
                <a16:creationId xmlns:a16="http://schemas.microsoft.com/office/drawing/2014/main" id="{4CCF5EF3-51E6-4DA8-B8B3-9C4E0F5FB0FC}"/>
              </a:ext>
            </a:extLst>
          </p:cNvPr>
          <p:cNvPicPr>
            <a:picLocks noChangeAspect="1"/>
          </p:cNvPicPr>
          <p:nvPr/>
        </p:nvPicPr>
        <p:blipFill>
          <a:blip r:embed="rId4"/>
          <a:stretch>
            <a:fillRect/>
          </a:stretch>
        </p:blipFill>
        <p:spPr>
          <a:xfrm>
            <a:off x="6407102" y="3295944"/>
            <a:ext cx="5381345" cy="2209308"/>
          </a:xfrm>
          <a:prstGeom prst="rect">
            <a:avLst/>
          </a:prstGeom>
        </p:spPr>
      </p:pic>
      <p:sp>
        <p:nvSpPr>
          <p:cNvPr id="14" name="Arrow: Right 13">
            <a:extLst>
              <a:ext uri="{FF2B5EF4-FFF2-40B4-BE49-F238E27FC236}">
                <a16:creationId xmlns:a16="http://schemas.microsoft.com/office/drawing/2014/main" id="{42A98B77-1179-4196-9E5B-C1127EFC604E}"/>
              </a:ext>
            </a:extLst>
          </p:cNvPr>
          <p:cNvSpPr/>
          <p:nvPr/>
        </p:nvSpPr>
        <p:spPr>
          <a:xfrm>
            <a:off x="5644623" y="4005419"/>
            <a:ext cx="640121" cy="424207"/>
          </a:xfrm>
          <a:prstGeom prst="rightArrow">
            <a:avLst/>
          </a:prstGeom>
          <a:gradFill>
            <a:gsLst>
              <a:gs pos="100000">
                <a:srgbClr val="FF0000"/>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45326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Tuning models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normAutofit/>
          </a:bodyPr>
          <a:lstStyle/>
          <a:p>
            <a:r>
              <a:rPr lang="en-US" dirty="0" err="1"/>
              <a:t>Devies</a:t>
            </a:r>
            <a:r>
              <a:rPr lang="en-US" dirty="0"/>
              <a:t> Bouldin’s index</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r>
              <a:rPr lang="en-US" dirty="0"/>
              <a:t>the less Davies Bouldin’s number than -0.009 or k = 5 are k = 2 and 4. </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2021</a:t>
            </a:r>
          </a:p>
        </p:txBody>
      </p:sp>
      <p:pic>
        <p:nvPicPr>
          <p:cNvPr id="8" name="Picture 7">
            <a:extLst>
              <a:ext uri="{FF2B5EF4-FFF2-40B4-BE49-F238E27FC236}">
                <a16:creationId xmlns:a16="http://schemas.microsoft.com/office/drawing/2014/main" id="{5638231A-D64D-4410-A819-9BE39AB71923}"/>
              </a:ext>
            </a:extLst>
          </p:cNvPr>
          <p:cNvPicPr>
            <a:picLocks noChangeAspect="1"/>
          </p:cNvPicPr>
          <p:nvPr/>
        </p:nvPicPr>
        <p:blipFill>
          <a:blip r:embed="rId3"/>
          <a:stretch>
            <a:fillRect/>
          </a:stretch>
        </p:blipFill>
        <p:spPr>
          <a:xfrm>
            <a:off x="6368717" y="2441941"/>
            <a:ext cx="5575044" cy="1724703"/>
          </a:xfrm>
          <a:prstGeom prst="rect">
            <a:avLst/>
          </a:prstGeom>
        </p:spPr>
      </p:pic>
      <p:sp>
        <p:nvSpPr>
          <p:cNvPr id="10" name="Rectangle 9">
            <a:extLst>
              <a:ext uri="{FF2B5EF4-FFF2-40B4-BE49-F238E27FC236}">
                <a16:creationId xmlns:a16="http://schemas.microsoft.com/office/drawing/2014/main" id="{54319916-69CF-48B9-AAD3-33602929443A}"/>
              </a:ext>
            </a:extLst>
          </p:cNvPr>
          <p:cNvSpPr/>
          <p:nvPr/>
        </p:nvSpPr>
        <p:spPr>
          <a:xfrm>
            <a:off x="7598004" y="2762054"/>
            <a:ext cx="3242820" cy="259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Rectangle 16">
            <a:extLst>
              <a:ext uri="{FF2B5EF4-FFF2-40B4-BE49-F238E27FC236}">
                <a16:creationId xmlns:a16="http://schemas.microsoft.com/office/drawing/2014/main" id="{F48787D2-6D9C-4B39-8E18-FA184665770A}"/>
              </a:ext>
            </a:extLst>
          </p:cNvPr>
          <p:cNvSpPr/>
          <p:nvPr/>
        </p:nvSpPr>
        <p:spPr>
          <a:xfrm>
            <a:off x="7607431" y="3313720"/>
            <a:ext cx="3242820" cy="259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36797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OVERVIEW SLIDE</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1.Dataset overview</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sz="1200" dirty="0"/>
              <a:t>BBC News Categorization and Clustering</a:t>
            </a:r>
            <a:endParaRPr lang="en-US"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2021</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2.Data exploration</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3.Categorization</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4.Clustering</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dirty="0"/>
              <a:t>Data background</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a:bodyPr>
          <a:lstStyle/>
          <a:p>
            <a:r>
              <a:rPr lang="en-US" dirty="0"/>
              <a:t>Words count and Words cloud</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a:bodyPr>
          <a:lstStyle/>
          <a:p>
            <a:r>
              <a:rPr lang="en-US" dirty="0"/>
              <a:t>Naïve bayes, K-NN, Decision tree</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a:bodyPr>
          <a:lstStyle/>
          <a:p>
            <a:r>
              <a:rPr lang="en-US" dirty="0"/>
              <a:t>K-Means</a:t>
            </a:r>
          </a:p>
        </p:txBody>
      </p:sp>
      <p:pic>
        <p:nvPicPr>
          <p:cNvPr id="19" name="Picture Placeholder 18">
            <a:extLst>
              <a:ext uri="{FF2B5EF4-FFF2-40B4-BE49-F238E27FC236}">
                <a16:creationId xmlns:a16="http://schemas.microsoft.com/office/drawing/2014/main" id="{47B06D06-1E98-42B4-B589-B24D1430F1D1}"/>
              </a:ext>
            </a:extLst>
          </p:cNvPr>
          <p:cNvPicPr>
            <a:picLocks noGrp="1" noChangeAspect="1"/>
          </p:cNvPicPr>
          <p:nvPr>
            <p:ph type="pic" sz="quarter" idx="28"/>
          </p:nvPr>
        </p:nvPicPr>
        <p:blipFill rotWithShape="1">
          <a:blip r:embed="rId2"/>
          <a:srcRect l="18224" r="18224"/>
          <a:stretch>
            <a:fillRect/>
          </a:stretch>
        </p:blipFill>
        <p:spPr/>
      </p:pic>
      <p:pic>
        <p:nvPicPr>
          <p:cNvPr id="23" name="Picture Placeholder 22">
            <a:extLst>
              <a:ext uri="{FF2B5EF4-FFF2-40B4-BE49-F238E27FC236}">
                <a16:creationId xmlns:a16="http://schemas.microsoft.com/office/drawing/2014/main" id="{9F792C1E-3AE1-4EE7-9442-F7EC020C2946}"/>
              </a:ext>
            </a:extLst>
          </p:cNvPr>
          <p:cNvPicPr>
            <a:picLocks noGrp="1" noChangeAspect="1"/>
          </p:cNvPicPr>
          <p:nvPr>
            <p:ph type="pic" sz="quarter" idx="29"/>
          </p:nvPr>
        </p:nvPicPr>
        <p:blipFill rotWithShape="1">
          <a:blip r:embed="rId3"/>
          <a:srcRect l="11373" r="11373"/>
          <a:stretch>
            <a:fillRect/>
          </a:stretch>
        </p:blipFill>
        <p:spPr/>
      </p:pic>
      <p:pic>
        <p:nvPicPr>
          <p:cNvPr id="47" name="Picture Placeholder 46">
            <a:extLst>
              <a:ext uri="{FF2B5EF4-FFF2-40B4-BE49-F238E27FC236}">
                <a16:creationId xmlns:a16="http://schemas.microsoft.com/office/drawing/2014/main" id="{E45C629A-FAA3-403F-8D2D-9B342646DB45}"/>
              </a:ext>
            </a:extLst>
          </p:cNvPr>
          <p:cNvPicPr>
            <a:picLocks noGrp="1" noChangeAspect="1"/>
          </p:cNvPicPr>
          <p:nvPr>
            <p:ph type="pic" sz="quarter" idx="30"/>
          </p:nvPr>
        </p:nvPicPr>
        <p:blipFill rotWithShape="1">
          <a:blip r:embed="rId4"/>
          <a:srcRect l="21705" t="-1832" r="3303" b="1832"/>
          <a:stretch/>
        </p:blipFill>
        <p:spPr>
          <a:xfrm>
            <a:off x="1033049" y="3906347"/>
            <a:ext cx="867600" cy="868680"/>
          </a:xfrm>
        </p:spPr>
      </p:pic>
      <p:pic>
        <p:nvPicPr>
          <p:cNvPr id="56" name="Picture Placeholder 55">
            <a:extLst>
              <a:ext uri="{FF2B5EF4-FFF2-40B4-BE49-F238E27FC236}">
                <a16:creationId xmlns:a16="http://schemas.microsoft.com/office/drawing/2014/main" id="{F7B375A7-8CE3-4FBD-9588-06096C93FF9E}"/>
              </a:ext>
            </a:extLst>
          </p:cNvPr>
          <p:cNvPicPr>
            <a:picLocks noGrp="1" noChangeAspect="1"/>
          </p:cNvPicPr>
          <p:nvPr>
            <p:ph type="pic" sz="quarter" idx="27"/>
          </p:nvPr>
        </p:nvPicPr>
        <p:blipFill rotWithShape="1">
          <a:blip r:embed="rId5"/>
          <a:srcRect l="23798" r="23798"/>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Tuning models (k = 2)</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Clustering using K-Means with k = 2</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Type of document within each cluster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20</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pPr marL="0" indent="0">
              <a:buNone/>
            </a:pPr>
            <a:endParaRPr lang="en-US" dirty="0"/>
          </a:p>
        </p:txBody>
      </p:sp>
      <p:pic>
        <p:nvPicPr>
          <p:cNvPr id="12" name="Picture 11">
            <a:extLst>
              <a:ext uri="{FF2B5EF4-FFF2-40B4-BE49-F238E27FC236}">
                <a16:creationId xmlns:a16="http://schemas.microsoft.com/office/drawing/2014/main" id="{5F24408C-299C-464C-B421-B01FBA757DC3}"/>
              </a:ext>
            </a:extLst>
          </p:cNvPr>
          <p:cNvPicPr/>
          <p:nvPr/>
        </p:nvPicPr>
        <p:blipFill>
          <a:blip r:embed="rId3"/>
          <a:stretch>
            <a:fillRect/>
          </a:stretch>
        </p:blipFill>
        <p:spPr>
          <a:xfrm>
            <a:off x="938213" y="3386142"/>
            <a:ext cx="5157787" cy="2747663"/>
          </a:xfrm>
          <a:prstGeom prst="rect">
            <a:avLst/>
          </a:prstGeom>
        </p:spPr>
      </p:pic>
      <p:pic>
        <p:nvPicPr>
          <p:cNvPr id="14" name="Picture 13">
            <a:extLst>
              <a:ext uri="{FF2B5EF4-FFF2-40B4-BE49-F238E27FC236}">
                <a16:creationId xmlns:a16="http://schemas.microsoft.com/office/drawing/2014/main" id="{27792360-433E-428B-91A9-D498A4FF81AD}"/>
              </a:ext>
            </a:extLst>
          </p:cNvPr>
          <p:cNvPicPr>
            <a:picLocks noChangeAspect="1"/>
          </p:cNvPicPr>
          <p:nvPr/>
        </p:nvPicPr>
        <p:blipFill>
          <a:blip r:embed="rId4"/>
          <a:stretch>
            <a:fillRect/>
          </a:stretch>
        </p:blipFill>
        <p:spPr>
          <a:xfrm>
            <a:off x="6310145" y="3376716"/>
            <a:ext cx="5183189" cy="2747663"/>
          </a:xfrm>
          <a:prstGeom prst="rect">
            <a:avLst/>
          </a:prstGeom>
        </p:spPr>
      </p:pic>
    </p:spTree>
    <p:extLst>
      <p:ext uri="{BB962C8B-B14F-4D97-AF65-F5344CB8AC3E}">
        <p14:creationId xmlns:p14="http://schemas.microsoft.com/office/powerpoint/2010/main" val="108240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Tuning models (k = 4)</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Clustering using K-Means with k = 4</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Type of document within each cluster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21</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pic>
        <p:nvPicPr>
          <p:cNvPr id="11" name="Picture 10">
            <a:extLst>
              <a:ext uri="{FF2B5EF4-FFF2-40B4-BE49-F238E27FC236}">
                <a16:creationId xmlns:a16="http://schemas.microsoft.com/office/drawing/2014/main" id="{AF299ED3-0A30-4B5A-825D-6B68E84B0DCC}"/>
              </a:ext>
            </a:extLst>
          </p:cNvPr>
          <p:cNvPicPr/>
          <p:nvPr/>
        </p:nvPicPr>
        <p:blipFill>
          <a:blip r:embed="rId3"/>
          <a:stretch>
            <a:fillRect/>
          </a:stretch>
        </p:blipFill>
        <p:spPr>
          <a:xfrm>
            <a:off x="1028813" y="3310726"/>
            <a:ext cx="5157787" cy="2764790"/>
          </a:xfrm>
          <a:prstGeom prst="rect">
            <a:avLst/>
          </a:prstGeom>
        </p:spPr>
      </p:pic>
      <p:pic>
        <p:nvPicPr>
          <p:cNvPr id="13" name="Picture 12">
            <a:extLst>
              <a:ext uri="{FF2B5EF4-FFF2-40B4-BE49-F238E27FC236}">
                <a16:creationId xmlns:a16="http://schemas.microsoft.com/office/drawing/2014/main" id="{5578B547-B318-4602-B94D-4514599D4317}"/>
              </a:ext>
            </a:extLst>
          </p:cNvPr>
          <p:cNvPicPr/>
          <p:nvPr/>
        </p:nvPicPr>
        <p:blipFill>
          <a:blip r:embed="rId4"/>
          <a:stretch>
            <a:fillRect/>
          </a:stretch>
        </p:blipFill>
        <p:spPr>
          <a:xfrm>
            <a:off x="6394069" y="3310726"/>
            <a:ext cx="5139852" cy="2764790"/>
          </a:xfrm>
          <a:prstGeom prst="rect">
            <a:avLst/>
          </a:prstGeom>
        </p:spPr>
      </p:pic>
    </p:spTree>
    <p:extLst>
      <p:ext uri="{BB962C8B-B14F-4D97-AF65-F5344CB8AC3E}">
        <p14:creationId xmlns:p14="http://schemas.microsoft.com/office/powerpoint/2010/main" val="41511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lstStyle/>
          <a:p>
            <a:pPr indent="457200">
              <a:lnSpc>
                <a:spcPct val="107000"/>
              </a:lnSpc>
              <a:spcAft>
                <a:spcPts val="800"/>
              </a:spcAft>
            </a:pPr>
            <a:r>
              <a:rPr lang="en-US" sz="1800" dirty="0">
                <a:latin typeface="Tahoma" panose="020B0604030504040204" pitchFamily="34" charset="0"/>
                <a:ea typeface="Calibri" panose="020F0502020204030204" pitchFamily="34" charset="0"/>
                <a:cs typeface="Cordia New" panose="020B0304020202020204" pitchFamily="34" charset="-34"/>
              </a:rPr>
              <a:t>F</a:t>
            </a:r>
            <a:r>
              <a:rPr lang="en-US" sz="1800" dirty="0">
                <a:effectLst/>
                <a:latin typeface="Tahoma" panose="020B0604030504040204" pitchFamily="34" charset="0"/>
                <a:ea typeface="Calibri" panose="020F0502020204030204" pitchFamily="34" charset="0"/>
                <a:cs typeface="Cordia New" panose="020B0304020202020204" pitchFamily="34" charset="-34"/>
              </a:rPr>
              <a:t>rom my point of view, classification model (K-NN) has a greater result at 93.67% and more </a:t>
            </a:r>
            <a:r>
              <a:rPr lang="en-US" sz="1800" dirty="0">
                <a:latin typeface="Tahoma" panose="020B0604030504040204" pitchFamily="34" charset="0"/>
                <a:cs typeface="Cordia New" panose="020B0304020202020204" pitchFamily="34" charset="-34"/>
              </a:rPr>
              <a:t>flexible to adjust the model </a:t>
            </a:r>
            <a:r>
              <a:rPr lang="en-US" sz="1800" dirty="0">
                <a:effectLst/>
                <a:latin typeface="Tahoma" panose="020B0604030504040204" pitchFamily="34" charset="0"/>
                <a:ea typeface="Calibri" panose="020F0502020204030204" pitchFamily="34" charset="0"/>
                <a:cs typeface="Cordia New" panose="020B0304020202020204" pitchFamily="34" charset="-34"/>
              </a:rPr>
              <a:t>in comparison with clustering model (K-NN) at 87%</a:t>
            </a:r>
            <a:endParaRPr lang="en-US" sz="1800" dirty="0">
              <a:latin typeface="Tahoma" panose="020B0604030504040204" pitchFamily="34" charset="0"/>
              <a:cs typeface="Cordia New" panose="020B0304020202020204" pitchFamily="34" charset="-34"/>
            </a:endParaRP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sz="1200" dirty="0"/>
              <a:t>BBC News Categorization and Clustering</a:t>
            </a:r>
            <a:endParaRPr lang="en-US" dirty="0"/>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22</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2021</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98773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2021</a:t>
            </a:r>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1.Data overview</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9" y="6159402"/>
            <a:ext cx="2863850" cy="384202"/>
          </a:xfrm>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2021</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Data background</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Data background</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Original source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BBC news online.</a:t>
            </a:r>
          </a:p>
          <a:p>
            <a:r>
              <a:rPr lang="en-US" dirty="0"/>
              <a:t>Came from </a:t>
            </a:r>
            <a:r>
              <a:rPr lang="en-US" dirty="0">
                <a:hlinkClick r:id="rId2">
                  <a:extLst>
                    <a:ext uri="{A12FA001-AC4F-418D-AE19-62706E023703}">
                      <ahyp:hlinkClr xmlns:ahyp="http://schemas.microsoft.com/office/drawing/2018/hyperlinkcolor" val="tx"/>
                    </a:ext>
                  </a:extLst>
                </a:hlinkClick>
              </a:rPr>
              <a:t>www.Kaggle.com</a:t>
            </a:r>
            <a:endParaRPr lang="en-US" dirty="0"/>
          </a:p>
          <a:p>
            <a:r>
              <a:rPr lang="en-US" dirty="0"/>
              <a:t>There is a notepad file</a:t>
            </a:r>
          </a:p>
          <a:p>
            <a:r>
              <a:rPr lang="en-US" dirty="0"/>
              <a:t>The number of files are 2,225 documents.</a:t>
            </a:r>
          </a:p>
          <a:p>
            <a:r>
              <a:rPr lang="en-US" dirty="0"/>
              <a:t>Consist of 5 categories that include Business, Entertainment, Politics, Sport and Technology.</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Sampling data</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200" dirty="0"/>
              <a:t>BBC News Categorization and Clustering</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2021</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pPr marL="0" indent="0">
              <a:buNone/>
            </a:pPr>
            <a:r>
              <a:rPr lang="en-US" dirty="0"/>
              <a:t>BBC news online.</a:t>
            </a:r>
          </a:p>
          <a:p>
            <a:r>
              <a:rPr lang="en-US" dirty="0"/>
              <a:t>The sampling files are 900 documents.</a:t>
            </a:r>
          </a:p>
          <a:p>
            <a:r>
              <a:rPr lang="en-US" dirty="0"/>
              <a:t>randomly chosen 180 documents each subject. </a:t>
            </a:r>
          </a:p>
          <a:p>
            <a:pPr marL="0" indent="0">
              <a:buNone/>
            </a:pPr>
            <a:r>
              <a:rPr lang="en-US" dirty="0"/>
              <a:t>(180*5 = 900) </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2.Data exploration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9" y="6159402"/>
            <a:ext cx="2743200" cy="384202"/>
          </a:xfrm>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2021</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Boxplot, Words count and Word cloud</a:t>
            </a:r>
          </a:p>
        </p:txBody>
      </p:sp>
    </p:spTree>
    <p:extLst>
      <p:ext uri="{BB962C8B-B14F-4D97-AF65-F5344CB8AC3E}">
        <p14:creationId xmlns:p14="http://schemas.microsoft.com/office/powerpoint/2010/main" val="396041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Words count</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8" name="Picture 7">
            <a:extLst>
              <a:ext uri="{FF2B5EF4-FFF2-40B4-BE49-F238E27FC236}">
                <a16:creationId xmlns:a16="http://schemas.microsoft.com/office/drawing/2014/main" id="{E4747160-A0CB-4213-B976-F5DF3907C3DA}"/>
              </a:ext>
            </a:extLst>
          </p:cNvPr>
          <p:cNvPicPr/>
          <p:nvPr/>
        </p:nvPicPr>
        <p:blipFill>
          <a:blip r:embed="rId3"/>
          <a:stretch>
            <a:fillRect/>
          </a:stretch>
        </p:blipFill>
        <p:spPr>
          <a:xfrm>
            <a:off x="1" y="1659525"/>
            <a:ext cx="5840962" cy="4517136"/>
          </a:xfrm>
          <a:prstGeom prst="rect">
            <a:avLst/>
          </a:prstGeom>
        </p:spPr>
      </p:pic>
      <p:pic>
        <p:nvPicPr>
          <p:cNvPr id="9" name="Picture 8">
            <a:extLst>
              <a:ext uri="{FF2B5EF4-FFF2-40B4-BE49-F238E27FC236}">
                <a16:creationId xmlns:a16="http://schemas.microsoft.com/office/drawing/2014/main" id="{1529546C-16D4-4BAA-9842-AFFE0FCC1046}"/>
              </a:ext>
            </a:extLst>
          </p:cNvPr>
          <p:cNvPicPr/>
          <p:nvPr/>
        </p:nvPicPr>
        <p:blipFill>
          <a:blip r:embed="rId4"/>
          <a:stretch>
            <a:fillRect/>
          </a:stretch>
        </p:blipFill>
        <p:spPr>
          <a:xfrm>
            <a:off x="5840964" y="1659525"/>
            <a:ext cx="6351035" cy="4517136"/>
          </a:xfrm>
          <a:prstGeom prst="rect">
            <a:avLst/>
          </a:prstGeom>
        </p:spPr>
      </p:pic>
    </p:spTree>
    <p:extLst>
      <p:ext uri="{BB962C8B-B14F-4D97-AF65-F5344CB8AC3E}">
        <p14:creationId xmlns:p14="http://schemas.microsoft.com/office/powerpoint/2010/main" val="98783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Words cloud</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8" name="Picture 7">
            <a:extLst>
              <a:ext uri="{FF2B5EF4-FFF2-40B4-BE49-F238E27FC236}">
                <a16:creationId xmlns:a16="http://schemas.microsoft.com/office/drawing/2014/main" id="{D80A5D2F-DF8F-41AA-A8FC-A7C10B182D1E}"/>
              </a:ext>
            </a:extLst>
          </p:cNvPr>
          <p:cNvPicPr/>
          <p:nvPr/>
        </p:nvPicPr>
        <p:blipFill>
          <a:blip r:embed="rId3"/>
          <a:stretch>
            <a:fillRect/>
          </a:stretch>
        </p:blipFill>
        <p:spPr>
          <a:xfrm>
            <a:off x="0" y="1659525"/>
            <a:ext cx="12192000" cy="4517136"/>
          </a:xfrm>
          <a:prstGeom prst="rect">
            <a:avLst/>
          </a:prstGeom>
        </p:spPr>
      </p:pic>
      <p:sp>
        <p:nvSpPr>
          <p:cNvPr id="6" name="Oval 5">
            <a:extLst>
              <a:ext uri="{FF2B5EF4-FFF2-40B4-BE49-F238E27FC236}">
                <a16:creationId xmlns:a16="http://schemas.microsoft.com/office/drawing/2014/main" id="{89927186-48FA-45B8-A5E6-18583852F62C}"/>
              </a:ext>
            </a:extLst>
          </p:cNvPr>
          <p:cNvSpPr/>
          <p:nvPr/>
        </p:nvSpPr>
        <p:spPr>
          <a:xfrm>
            <a:off x="6792686" y="4627984"/>
            <a:ext cx="373224" cy="7184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Oval 9">
            <a:extLst>
              <a:ext uri="{FF2B5EF4-FFF2-40B4-BE49-F238E27FC236}">
                <a16:creationId xmlns:a16="http://schemas.microsoft.com/office/drawing/2014/main" id="{9E2C21CC-307F-4846-9770-76927218264E}"/>
              </a:ext>
            </a:extLst>
          </p:cNvPr>
          <p:cNvSpPr/>
          <p:nvPr/>
        </p:nvSpPr>
        <p:spPr>
          <a:xfrm rot="16200000">
            <a:off x="7934911" y="3115646"/>
            <a:ext cx="373224" cy="9999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Oval 11">
            <a:extLst>
              <a:ext uri="{FF2B5EF4-FFF2-40B4-BE49-F238E27FC236}">
                <a16:creationId xmlns:a16="http://schemas.microsoft.com/office/drawing/2014/main" id="{F056DADA-9D15-45CA-9BC5-7F1D548C0361}"/>
              </a:ext>
            </a:extLst>
          </p:cNvPr>
          <p:cNvSpPr/>
          <p:nvPr/>
        </p:nvSpPr>
        <p:spPr>
          <a:xfrm>
            <a:off x="555576" y="4155233"/>
            <a:ext cx="373224" cy="7184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Oval 12">
            <a:extLst>
              <a:ext uri="{FF2B5EF4-FFF2-40B4-BE49-F238E27FC236}">
                <a16:creationId xmlns:a16="http://schemas.microsoft.com/office/drawing/2014/main" id="{1E0EC150-31DD-4B5B-A03B-86D3ED0AFD60}"/>
              </a:ext>
            </a:extLst>
          </p:cNvPr>
          <p:cNvSpPr/>
          <p:nvPr/>
        </p:nvSpPr>
        <p:spPr>
          <a:xfrm rot="16200000">
            <a:off x="4980217" y="3115645"/>
            <a:ext cx="373224" cy="9999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Oval 13">
            <a:extLst>
              <a:ext uri="{FF2B5EF4-FFF2-40B4-BE49-F238E27FC236}">
                <a16:creationId xmlns:a16="http://schemas.microsoft.com/office/drawing/2014/main" id="{781C8EA9-C983-4BA2-ACF0-52FE15C21CB3}"/>
              </a:ext>
            </a:extLst>
          </p:cNvPr>
          <p:cNvSpPr/>
          <p:nvPr/>
        </p:nvSpPr>
        <p:spPr>
          <a:xfrm>
            <a:off x="6270952" y="3343471"/>
            <a:ext cx="373224" cy="7184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Oval 8">
            <a:extLst>
              <a:ext uri="{FF2B5EF4-FFF2-40B4-BE49-F238E27FC236}">
                <a16:creationId xmlns:a16="http://schemas.microsoft.com/office/drawing/2014/main" id="{78056FEE-0C63-46B0-9B54-6476BA70F4DE}"/>
              </a:ext>
            </a:extLst>
          </p:cNvPr>
          <p:cNvSpPr/>
          <p:nvPr/>
        </p:nvSpPr>
        <p:spPr>
          <a:xfrm>
            <a:off x="989045" y="3540962"/>
            <a:ext cx="1623526" cy="3732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Oval 16">
            <a:extLst>
              <a:ext uri="{FF2B5EF4-FFF2-40B4-BE49-F238E27FC236}">
                <a16:creationId xmlns:a16="http://schemas.microsoft.com/office/drawing/2014/main" id="{F7F82A20-67F4-4E8E-9020-15BAE4E007A9}"/>
              </a:ext>
            </a:extLst>
          </p:cNvPr>
          <p:cNvSpPr/>
          <p:nvPr/>
        </p:nvSpPr>
        <p:spPr>
          <a:xfrm>
            <a:off x="7865712" y="2568592"/>
            <a:ext cx="1129001" cy="3732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Oval 17">
            <a:extLst>
              <a:ext uri="{FF2B5EF4-FFF2-40B4-BE49-F238E27FC236}">
                <a16:creationId xmlns:a16="http://schemas.microsoft.com/office/drawing/2014/main" id="{73963914-8BBB-4A55-8587-B7346B12C228}"/>
              </a:ext>
            </a:extLst>
          </p:cNvPr>
          <p:cNvSpPr/>
          <p:nvPr/>
        </p:nvSpPr>
        <p:spPr>
          <a:xfrm rot="5400000">
            <a:off x="382636" y="5220396"/>
            <a:ext cx="839592" cy="3732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Oval 18">
            <a:extLst>
              <a:ext uri="{FF2B5EF4-FFF2-40B4-BE49-F238E27FC236}">
                <a16:creationId xmlns:a16="http://schemas.microsoft.com/office/drawing/2014/main" id="{4744EA21-8C07-4638-A20F-97DA1AEDB74C}"/>
              </a:ext>
            </a:extLst>
          </p:cNvPr>
          <p:cNvSpPr/>
          <p:nvPr/>
        </p:nvSpPr>
        <p:spPr>
          <a:xfrm>
            <a:off x="5663685" y="4934682"/>
            <a:ext cx="1129001" cy="3732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Oval 19">
            <a:extLst>
              <a:ext uri="{FF2B5EF4-FFF2-40B4-BE49-F238E27FC236}">
                <a16:creationId xmlns:a16="http://schemas.microsoft.com/office/drawing/2014/main" id="{4563C8A7-9449-45C9-976B-017FFCB39B12}"/>
              </a:ext>
            </a:extLst>
          </p:cNvPr>
          <p:cNvSpPr/>
          <p:nvPr/>
        </p:nvSpPr>
        <p:spPr>
          <a:xfrm>
            <a:off x="9538999" y="4327848"/>
            <a:ext cx="1129001" cy="3732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Oval 20">
            <a:extLst>
              <a:ext uri="{FF2B5EF4-FFF2-40B4-BE49-F238E27FC236}">
                <a16:creationId xmlns:a16="http://schemas.microsoft.com/office/drawing/2014/main" id="{E353CB54-9856-4529-9DC1-1D318A51DF6E}"/>
              </a:ext>
            </a:extLst>
          </p:cNvPr>
          <p:cNvSpPr/>
          <p:nvPr/>
        </p:nvSpPr>
        <p:spPr>
          <a:xfrm>
            <a:off x="8745895" y="5104414"/>
            <a:ext cx="373224" cy="7184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429427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3.Categorization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a:xfrm>
            <a:off x="1698819" y="6159402"/>
            <a:ext cx="2743200" cy="384202"/>
          </a:xfrm>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2021</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Naïve bayes, K-NN, Decision tree</a:t>
            </a:r>
          </a:p>
        </p:txBody>
      </p:sp>
    </p:spTree>
    <p:extLst>
      <p:ext uri="{BB962C8B-B14F-4D97-AF65-F5344CB8AC3E}">
        <p14:creationId xmlns:p14="http://schemas.microsoft.com/office/powerpoint/2010/main" val="176560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normAutofit/>
          </a:bodyPr>
          <a:lstStyle/>
          <a:p>
            <a:r>
              <a:rPr lang="en-US" sz="2800" b="1" dirty="0">
                <a:effectLst/>
                <a:latin typeface="Tahoma" panose="020B0604030504040204" pitchFamily="34" charset="0"/>
                <a:ea typeface="Calibri" panose="020F0502020204030204" pitchFamily="34" charset="0"/>
              </a:rPr>
              <a:t>Data preprocessing and Apply model (Setting Default)</a:t>
            </a:r>
            <a:endParaRPr lang="en-US" sz="2800"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sz="1200" dirty="0"/>
              <a:t>BBC News Categorization and Clustering</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2021</a:t>
            </a:r>
          </a:p>
        </p:txBody>
      </p:sp>
      <p:pic>
        <p:nvPicPr>
          <p:cNvPr id="16" name="Picture Placeholder 15" descr="A group of people discuss something">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7" name="Picture 6">
            <a:extLst>
              <a:ext uri="{FF2B5EF4-FFF2-40B4-BE49-F238E27FC236}">
                <a16:creationId xmlns:a16="http://schemas.microsoft.com/office/drawing/2014/main" id="{A18291B8-1DEE-4495-AEF3-07BEF142A1B8}"/>
              </a:ext>
            </a:extLst>
          </p:cNvPr>
          <p:cNvPicPr/>
          <p:nvPr/>
        </p:nvPicPr>
        <p:blipFill rotWithShape="1">
          <a:blip r:embed="rId4"/>
          <a:srcRect t="14628"/>
          <a:stretch/>
        </p:blipFill>
        <p:spPr bwMode="auto">
          <a:xfrm>
            <a:off x="0" y="1659525"/>
            <a:ext cx="5663682" cy="205171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7972CE7-1FC8-4195-973F-912E24F362C8}"/>
              </a:ext>
            </a:extLst>
          </p:cNvPr>
          <p:cNvPicPr/>
          <p:nvPr/>
        </p:nvPicPr>
        <p:blipFill>
          <a:blip r:embed="rId5"/>
          <a:stretch>
            <a:fillRect/>
          </a:stretch>
        </p:blipFill>
        <p:spPr>
          <a:xfrm>
            <a:off x="5663682" y="1659525"/>
            <a:ext cx="6528318" cy="4517136"/>
          </a:xfrm>
          <a:prstGeom prst="rect">
            <a:avLst/>
          </a:prstGeom>
        </p:spPr>
      </p:pic>
      <p:cxnSp>
        <p:nvCxnSpPr>
          <p:cNvPr id="9" name="Straight Arrow Connector 8">
            <a:extLst>
              <a:ext uri="{FF2B5EF4-FFF2-40B4-BE49-F238E27FC236}">
                <a16:creationId xmlns:a16="http://schemas.microsoft.com/office/drawing/2014/main" id="{53096CBC-BE50-422A-AAFC-EF5EC56E7AD3}"/>
              </a:ext>
            </a:extLst>
          </p:cNvPr>
          <p:cNvCxnSpPr>
            <a:cxnSpLocks/>
          </p:cNvCxnSpPr>
          <p:nvPr/>
        </p:nvCxnSpPr>
        <p:spPr>
          <a:xfrm flipH="1">
            <a:off x="5206482" y="2136710"/>
            <a:ext cx="727787" cy="37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53453AE-FEFA-480D-B7D9-B1C628C48F6B}"/>
              </a:ext>
            </a:extLst>
          </p:cNvPr>
          <p:cNvPicPr>
            <a:picLocks noChangeAspect="1"/>
          </p:cNvPicPr>
          <p:nvPr/>
        </p:nvPicPr>
        <p:blipFill>
          <a:blip r:embed="rId6"/>
          <a:stretch>
            <a:fillRect/>
          </a:stretch>
        </p:blipFill>
        <p:spPr>
          <a:xfrm>
            <a:off x="0" y="3700360"/>
            <a:ext cx="5663682" cy="2476301"/>
          </a:xfrm>
          <a:prstGeom prst="rect">
            <a:avLst/>
          </a:prstGeom>
        </p:spPr>
      </p:pic>
      <p:sp>
        <p:nvSpPr>
          <p:cNvPr id="13" name="TextBox 12">
            <a:extLst>
              <a:ext uri="{FF2B5EF4-FFF2-40B4-BE49-F238E27FC236}">
                <a16:creationId xmlns:a16="http://schemas.microsoft.com/office/drawing/2014/main" id="{1C362985-BD8A-48DE-9064-33647223F3B6}"/>
              </a:ext>
            </a:extLst>
          </p:cNvPr>
          <p:cNvSpPr txBox="1"/>
          <p:nvPr/>
        </p:nvSpPr>
        <p:spPr>
          <a:xfrm>
            <a:off x="9937103" y="3331028"/>
            <a:ext cx="7651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K = 5</a:t>
            </a:r>
            <a:endParaRPr lang="th-TH" dirty="0">
              <a:latin typeface="Arial" panose="020B0604020202020204" pitchFamily="34" charset="0"/>
            </a:endParaRPr>
          </a:p>
        </p:txBody>
      </p:sp>
    </p:spTree>
    <p:extLst>
      <p:ext uri="{BB962C8B-B14F-4D97-AF65-F5344CB8AC3E}">
        <p14:creationId xmlns:p14="http://schemas.microsoft.com/office/powerpoint/2010/main" val="1451869716"/>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231</TotalTime>
  <Words>1501</Words>
  <Application>Microsoft Office PowerPoint</Application>
  <PresentationFormat>Widescreen</PresentationFormat>
  <Paragraphs>176</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Calibri Light</vt:lpstr>
      <vt:lpstr>Avenir Next LT Pro</vt:lpstr>
      <vt:lpstr>Speak Pro</vt:lpstr>
      <vt:lpstr>Tahoma</vt:lpstr>
      <vt:lpstr>Arial</vt:lpstr>
      <vt:lpstr>Office Theme</vt:lpstr>
      <vt:lpstr> BBC News Categorization and Clustering </vt:lpstr>
      <vt:lpstr>OVERVIEW SLIDE</vt:lpstr>
      <vt:lpstr>1.Data overview</vt:lpstr>
      <vt:lpstr>Data background</vt:lpstr>
      <vt:lpstr>2.Data exploration</vt:lpstr>
      <vt:lpstr>Words count</vt:lpstr>
      <vt:lpstr>Words cloud</vt:lpstr>
      <vt:lpstr>3.Categorization</vt:lpstr>
      <vt:lpstr>Data preprocessing and Apply model (Setting Default)</vt:lpstr>
      <vt:lpstr>Naïve bayes</vt:lpstr>
      <vt:lpstr>K-NN</vt:lpstr>
      <vt:lpstr>Tuning models</vt:lpstr>
      <vt:lpstr>Tuning models</vt:lpstr>
      <vt:lpstr>Tuning models Change model and tuning parameters </vt:lpstr>
      <vt:lpstr>4.Clustering</vt:lpstr>
      <vt:lpstr>Data preprocessing and Apply model</vt:lpstr>
      <vt:lpstr>K-Means (k = default)</vt:lpstr>
      <vt:lpstr>K-Means (k = default)</vt:lpstr>
      <vt:lpstr>Tuning models</vt:lpstr>
      <vt:lpstr>Tuning models (k = 2)</vt:lpstr>
      <vt:lpstr>Tuning models (k = 4)</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BBC News Categorization and Clustering </dc:title>
  <dc:creator>Pongrapee Sumethakunlawat</dc:creator>
  <cp:lastModifiedBy>Suntraranusorn, Natibundit</cp:lastModifiedBy>
  <cp:revision>15</cp:revision>
  <dcterms:created xsi:type="dcterms:W3CDTF">2021-08-03T05:39:13Z</dcterms:created>
  <dcterms:modified xsi:type="dcterms:W3CDTF">2024-08-13T23:37:13Z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